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488684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Pratyush Nandan</a:t>
            </a:r>
          </a:p>
          <a:p>
            <a:r>
              <a:rPr lang="en-US" dirty="0">
                <a:solidFill>
                  <a:schemeClr val="bg2"/>
                </a:solidFill>
                <a:latin typeface="Abadi" panose="020B0604020104020204" pitchFamily="34" charset="0"/>
                <a:ea typeface="SF Pro" pitchFamily="2" charset="0"/>
                <a:cs typeface="SF Pro" pitchFamily="2" charset="0"/>
              </a:rPr>
              <a:t>1/8/2024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66085" cy="4351338"/>
          </a:xfrm>
          <a:prstGeom prst="rect">
            <a:avLst/>
          </a:prstGeom>
        </p:spPr>
        <p:txBody>
          <a:bodyPr/>
          <a:lstStyle/>
          <a:p>
            <a:r>
              <a:rPr lang="en-US" sz="1600" dirty="0">
                <a:latin typeface="Abadi" panose="020B0604020104020204" pitchFamily="34" charset="0"/>
              </a:rPr>
              <a:t>The dataset includes instances where booster landings were unsuccessful. Occasionally, a landing was attempted but failed due to an accident. For example, "True Ocean" refers to a successful landing in a designated ocean region, while "False Ocean" indicates an unsuccessful attempt in the same area. Similarly, "True RTLS" denotes a successful landing on a ground pad, whereas "False RTLS" indicates a failed landing on a ground pad. "True ASDS" represents a successful landing on a drone ship, and "False ASDS" means the landing attempt on a drone ship was unsuccessful. These outcomes are primarily converted into training labels, with "1" indicating a successful booster landing and "0" representing a failed attempt.</a:t>
            </a:r>
            <a:endParaRPr lang="en-US"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BE78227C-B926-F4CF-2B56-70E2275D3CA0}"/>
              </a:ext>
            </a:extLst>
          </p:cNvPr>
          <p:cNvPicPr>
            <a:picLocks noChangeAspect="1"/>
          </p:cNvPicPr>
          <p:nvPr/>
        </p:nvPicPr>
        <p:blipFill>
          <a:blip r:embed="rId4"/>
          <a:stretch>
            <a:fillRect/>
          </a:stretch>
        </p:blipFill>
        <p:spPr>
          <a:xfrm>
            <a:off x="7527614" y="1665659"/>
            <a:ext cx="3458058" cy="3781953"/>
          </a:xfrm>
          <a:prstGeom prst="rect">
            <a:avLst/>
          </a:prstGeom>
        </p:spPr>
      </p:pic>
      <p:sp>
        <p:nvSpPr>
          <p:cNvPr id="7" name="TextBox 6">
            <a:extLst>
              <a:ext uri="{FF2B5EF4-FFF2-40B4-BE49-F238E27FC236}">
                <a16:creationId xmlns:a16="http://schemas.microsoft.com/office/drawing/2014/main" id="{8E74453F-AC2E-1AF4-B420-E72979B0B7B3}"/>
              </a:ext>
            </a:extLst>
          </p:cNvPr>
          <p:cNvSpPr txBox="1"/>
          <p:nvPr/>
        </p:nvSpPr>
        <p:spPr>
          <a:xfrm>
            <a:off x="2978983" y="5715298"/>
            <a:ext cx="6097656" cy="923330"/>
          </a:xfrm>
          <a:prstGeom prst="rect">
            <a:avLst/>
          </a:prstGeom>
          <a:noFill/>
        </p:spPr>
        <p:txBody>
          <a:bodyPr wrap="square">
            <a:spAutoFit/>
          </a:bodyPr>
          <a:lstStyle/>
          <a:p>
            <a:r>
              <a:rPr lang="en-US" dirty="0"/>
              <a:t>https://github.com/Pratyush-bit69/ibmcapstone-datascience/blob/main/labs-jupyter-spacex-Data%20wrangling.ipynb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600" dirty="0">
                <a:latin typeface="Abadi" panose="020B0604020104020204" pitchFamily="34" charset="0"/>
              </a:rPr>
              <a:t>Charts were generated as follows: Flight Number versus Payload Mass, Flight Number versus Launch Site, Payload Mass versus Launch Site, Orbit Type versus Success Rate, Flight Number versus Orbit Type, Payload Mass versus Orbit Type, and Success Rate by Year.</a:t>
            </a:r>
          </a:p>
          <a:p>
            <a:r>
              <a:rPr lang="en-US" sz="1600" dirty="0">
                <a:latin typeface="Abadi" panose="020B0604020104020204" pitchFamily="34" charset="0"/>
              </a:rPr>
              <a:t>Scatter plots were utilized to show relationships between variables, which can be beneficial for machine learning models if a relationship is present. Bar charts were employed to compare various discrete categories, aiming to highlight the relationship between the categories and their associated values. Line charts were used to illustrate trends in data over time, reflecting time series patterns.</a:t>
            </a:r>
          </a:p>
          <a:p>
            <a:endParaRPr lang="en-US" sz="1600" dirty="0">
              <a:latin typeface="Abadi" panose="020B0604020104020204" pitchFamily="34" charset="0"/>
            </a:endParaRPr>
          </a:p>
          <a:p>
            <a:r>
              <a:rPr lang="en-US" sz="1600" dirty="0">
                <a:latin typeface="Abadi" panose="020B0604020104020204" pitchFamily="34" charset="0"/>
              </a:rPr>
              <a:t>https://github.com/Pratyush-bit69/ibmcapstone-datascience/blob/main/edadataviz.ipynb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lstStyle/>
          <a:p>
            <a:r>
              <a:rPr lang="en-US" sz="1600" dirty="0">
                <a:latin typeface="Abadi" panose="020B0604020104020204" pitchFamily="34" charset="0"/>
              </a:rPr>
              <a:t>SQL queries were run to:</a:t>
            </a:r>
          </a:p>
          <a:p>
            <a:pPr>
              <a:buFont typeface="Arial" panose="020B0604020202020204" pitchFamily="34" charset="0"/>
              <a:buChar char="•"/>
            </a:pPr>
            <a:r>
              <a:rPr lang="en-US" sz="1600" dirty="0">
                <a:latin typeface="Abadi" panose="020B0604020104020204" pitchFamily="34" charset="0"/>
              </a:rPr>
              <a:t>Display the names of all unique launch sites used in the space missions.</a:t>
            </a:r>
          </a:p>
          <a:p>
            <a:pPr>
              <a:buFont typeface="Arial" panose="020B0604020202020204" pitchFamily="34" charset="0"/>
              <a:buChar char="•"/>
            </a:pPr>
            <a:r>
              <a:rPr lang="en-US" sz="1600" dirty="0">
                <a:latin typeface="Abadi" panose="020B0604020104020204" pitchFamily="34" charset="0"/>
              </a:rPr>
              <a:t>Retrieve 5 records where the launch sites start with the string 'CCA'.</a:t>
            </a:r>
          </a:p>
          <a:p>
            <a:pPr>
              <a:buFont typeface="Arial" panose="020B0604020202020204" pitchFamily="34" charset="0"/>
              <a:buChar char="•"/>
            </a:pPr>
            <a:r>
              <a:rPr lang="en-US" sz="1600" dirty="0">
                <a:latin typeface="Abadi" panose="020B0604020104020204" pitchFamily="34" charset="0"/>
              </a:rPr>
              <a:t>Show the total payload mass carried by boosters launched by NASA (CRS).</a:t>
            </a:r>
          </a:p>
          <a:p>
            <a:pPr>
              <a:buFont typeface="Arial" panose="020B0604020202020204" pitchFamily="34" charset="0"/>
              <a:buChar char="•"/>
            </a:pPr>
            <a:r>
              <a:rPr lang="en-US" sz="1600" dirty="0">
                <a:latin typeface="Abadi" panose="020B0604020104020204" pitchFamily="34" charset="0"/>
              </a:rPr>
              <a:t>Calculate the average payload mass carried by the booster version F9 v1.1.</a:t>
            </a:r>
          </a:p>
          <a:p>
            <a:pPr>
              <a:buFont typeface="Arial" panose="020B0604020202020204" pitchFamily="34" charset="0"/>
              <a:buChar char="•"/>
            </a:pPr>
            <a:r>
              <a:rPr lang="en-US" sz="1600" dirty="0">
                <a:latin typeface="Abadi" panose="020B0604020104020204" pitchFamily="34" charset="0"/>
              </a:rPr>
              <a:t>Identify the date of the first successful landing on a ground pad.</a:t>
            </a:r>
          </a:p>
          <a:p>
            <a:pPr>
              <a:buFont typeface="Arial" panose="020B0604020202020204" pitchFamily="34" charset="0"/>
              <a:buChar char="•"/>
            </a:pPr>
            <a:r>
              <a:rPr lang="en-US" sz="1600" dirty="0">
                <a:latin typeface="Abadi" panose="020B0604020104020204" pitchFamily="34" charset="0"/>
              </a:rPr>
              <a:t>List the names of boosters that have successfully landed on a drone ship and carried a payload mass between 4000 and 6000.</a:t>
            </a:r>
          </a:p>
          <a:p>
            <a:pPr>
              <a:buFont typeface="Arial" panose="020B0604020202020204" pitchFamily="34" charset="0"/>
              <a:buChar char="•"/>
            </a:pPr>
            <a:r>
              <a:rPr lang="en-US" sz="1600" dirty="0">
                <a:latin typeface="Abadi" panose="020B0604020104020204" pitchFamily="34" charset="0"/>
              </a:rPr>
              <a:t>Display the total number of successful and failed mission outcomes.</a:t>
            </a:r>
          </a:p>
          <a:p>
            <a:pPr>
              <a:buFont typeface="Arial" panose="020B0604020202020204" pitchFamily="34" charset="0"/>
              <a:buChar char="•"/>
            </a:pPr>
            <a:r>
              <a:rPr lang="en-US" sz="1600" dirty="0">
                <a:latin typeface="Abadi" panose="020B0604020104020204" pitchFamily="34" charset="0"/>
              </a:rPr>
              <a:t>Identify the booster versions that have carried the highest payload mass.</a:t>
            </a:r>
          </a:p>
          <a:p>
            <a:pPr>
              <a:buFont typeface="Arial" panose="020B0604020202020204" pitchFamily="34" charset="0"/>
              <a:buChar char="•"/>
            </a:pPr>
            <a:r>
              <a:rPr lang="en-US" sz="1600" dirty="0">
                <a:latin typeface="Abadi" panose="020B0604020104020204" pitchFamily="34" charset="0"/>
              </a:rPr>
              <a:t>Show failed landing outcomes on drone ships, including their booster versions and launch site names, for the months in the year 2015.</a:t>
            </a:r>
          </a:p>
          <a:p>
            <a:pPr>
              <a:buFont typeface="Arial" panose="020B0604020202020204" pitchFamily="34" charset="0"/>
              <a:buChar char="•"/>
            </a:pPr>
            <a:r>
              <a:rPr lang="en-US" sz="1600" dirty="0">
                <a:latin typeface="Abadi" panose="020B0604020104020204" pitchFamily="34" charset="0"/>
              </a:rPr>
              <a:t>Rank the count of landing outcomes (e.g., Failure on drone ship or Success on ground pad) between June 4, 2010, and March 20, 2017, in descending order.</a:t>
            </a:r>
          </a:p>
          <a:p>
            <a:r>
              <a:rPr lang="en-US" sz="2000" dirty="0">
                <a:latin typeface="Abadi" panose="020B0604020104020204" pitchFamily="34" charset="0"/>
              </a:rPr>
              <a:t>https://github.com/Pratyush-bit69/ibmcapstone-datascience/blob/main/jupyter-labs-eda-sql-coursera_sqllite.ipynb</a:t>
            </a:r>
          </a:p>
          <a:p>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436B7E18-FEB6-0071-7EAF-540AE0A446D7}"/>
              </a:ext>
            </a:extLst>
          </p:cNvPr>
          <p:cNvSpPr txBox="1"/>
          <p:nvPr/>
        </p:nvSpPr>
        <p:spPr>
          <a:xfrm>
            <a:off x="2730774" y="5764727"/>
            <a:ext cx="6413225" cy="646331"/>
          </a:xfrm>
          <a:prstGeom prst="rect">
            <a:avLst/>
          </a:prstGeom>
          <a:noFill/>
        </p:spPr>
        <p:txBody>
          <a:bodyPr wrap="square">
            <a:spAutoFit/>
          </a:bodyPr>
          <a:lstStyle/>
          <a:p>
            <a:r>
              <a:rPr lang="en-US" dirty="0"/>
              <a:t>https://github.com/Pratyush-bit69/ibmcapstone-datascience/blob/main/lab_jupyter_launch_site_location.ipynb</a:t>
            </a:r>
          </a:p>
        </p:txBody>
      </p:sp>
      <p:sp>
        <p:nvSpPr>
          <p:cNvPr id="9" name="Rectangle 3">
            <a:extLst>
              <a:ext uri="{FF2B5EF4-FFF2-40B4-BE49-F238E27FC236}">
                <a16:creationId xmlns:a16="http://schemas.microsoft.com/office/drawing/2014/main" id="{127F5062-26D3-0E55-2CCE-5CA313D1B5CA}"/>
              </a:ext>
            </a:extLst>
          </p:cNvPr>
          <p:cNvSpPr>
            <a:spLocks noChangeArrowheads="1"/>
          </p:cNvSpPr>
          <p:nvPr/>
        </p:nvSpPr>
        <p:spPr bwMode="auto">
          <a:xfrm>
            <a:off x="819977" y="1691648"/>
            <a:ext cx="991925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Markers for All Launch Sites: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A marker with a circle, popup label, and text label was added for NASA Johnson Space Center, using its latitude and longitude coordinates.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Similar markers were created for all other launch sites to show their geographical locations and proximity to the Equator and coasts.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Colored Markers for Launch Outcomes at Each Launch Site:</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Colored markers indicate successful (green) and failed (red)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Marker clusters help identify which launch sites have higher success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Distances Between a Launch Site and Its Proximities: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Colored lines illustrate distances between the KSC LC-39A launch site and nearby features like railways, highways, coastlines, and the nearest city.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Rectangle 2">
            <a:extLst>
              <a:ext uri="{FF2B5EF4-FFF2-40B4-BE49-F238E27FC236}">
                <a16:creationId xmlns:a16="http://schemas.microsoft.com/office/drawing/2014/main" id="{DB2442B3-7191-7E56-CFE5-E1F8DFDB463F}"/>
              </a:ext>
            </a:extLst>
          </p:cNvPr>
          <p:cNvSpPr>
            <a:spLocks noGrp="1" noChangeArrowheads="1"/>
          </p:cNvSpPr>
          <p:nvPr>
            <p:ph idx="4294967295"/>
          </p:nvPr>
        </p:nvSpPr>
        <p:spPr bwMode="auto">
          <a:xfrm>
            <a:off x="243164" y="1866184"/>
            <a:ext cx="1099692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Launch Sites Dropdown List:</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Added a dropdown list for selecting different launch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Pie Chart Displaying Successful Launches: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Included a pie chart to visualize the total number of successful launches across all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Displays Success vs. Failure counts for a selected site, if applicable.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Payload Mass Range Slider:</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Implemented a slider to select the range of Payload Mass.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Scatter Chart of Payload Mass vs. Success Rate:</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Added a scatter chart to show the relationship between Payload Mass and</a:t>
            </a:r>
            <a:r>
              <a:rPr lang="en-US" altLang="en-US" sz="1800" dirty="0">
                <a:latin typeface="Abadi" panose="020B0604020104020204" pitchFamily="34" charset="0"/>
              </a:rPr>
              <a:t> </a:t>
            </a:r>
            <a:r>
              <a:rPr kumimoji="0" lang="en-US" altLang="en-US" sz="1800" b="0" i="0" u="none" strike="noStrike" cap="none" normalizeH="0" baseline="0" dirty="0">
                <a:ln>
                  <a:noFill/>
                </a:ln>
                <a:solidFill>
                  <a:schemeClr val="tx1"/>
                </a:solidFill>
                <a:effectLst/>
                <a:latin typeface="Abadi" panose="020B0604020104020204" pitchFamily="34" charset="0"/>
              </a:rPr>
              <a:t>Launch Success Rate for different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badi" panose="020B0604020104020204" pitchFamily="34" charset="0"/>
              </a:rPr>
              <a:t>booster versions.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3BB43CC-FD25-CD20-FEDD-06932EB59D20}"/>
              </a:ext>
            </a:extLst>
          </p:cNvPr>
          <p:cNvSpPr txBox="1"/>
          <p:nvPr/>
        </p:nvSpPr>
        <p:spPr>
          <a:xfrm>
            <a:off x="2652092" y="5594826"/>
            <a:ext cx="6887816" cy="646331"/>
          </a:xfrm>
          <a:prstGeom prst="rect">
            <a:avLst/>
          </a:prstGeom>
          <a:noFill/>
        </p:spPr>
        <p:txBody>
          <a:bodyPr wrap="square">
            <a:spAutoFit/>
          </a:bodyPr>
          <a:lstStyle/>
          <a:p>
            <a:r>
              <a:rPr lang="en-US" dirty="0"/>
              <a:t>https://github.com/Pratyush-bit69/ibmcapstone-datascience/blob/main/spacex_dash_app.py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497897"/>
          </a:xfrm>
          <a:prstGeom prst="rect">
            <a:avLst/>
          </a:prstGeom>
        </p:spPr>
        <p:txBody>
          <a:bodyPr>
            <a:normAutofit lnSpcReduction="10000"/>
          </a:bodyPr>
          <a:lstStyle/>
          <a:p>
            <a:r>
              <a:rPr lang="en-US" sz="1600" dirty="0">
                <a:latin typeface="Abadi" panose="020B0604020104020204" pitchFamily="34" charset="0"/>
              </a:rPr>
              <a:t>Markers for All Launch Sites: A marker was created with a circle, popup label, and text label for NASA Johnson Space Center, using its latitude and longitude as the reference point. Markers featuring circles, popup labels, and text labels were also added for all other launch sites to show their geographical locations and their proximity to the equator and coasts.</a:t>
            </a:r>
          </a:p>
          <a:p>
            <a:r>
              <a:rPr lang="en-US" sz="1600" dirty="0">
                <a:latin typeface="Abadi" panose="020B0604020104020204" pitchFamily="34" charset="0"/>
              </a:rPr>
              <a:t>Colored Markers for Launch Outcomes at Each Launch Site: Colored markers were introduced to represent launch outcomes, with green indicating successful launches and red for failed ones. Marker clusters were used to highlight which launch sites have higher success rates.</a:t>
            </a:r>
          </a:p>
          <a:p>
            <a:r>
              <a:rPr lang="en-US" sz="1600" dirty="0">
                <a:latin typeface="Abadi" panose="020B0604020104020204" pitchFamily="34" charset="0"/>
              </a:rPr>
              <a:t>Distances Between a Launch Site and Its Proximities: Colored lines were added to illustrate the distances between the launch site KSC LC-39A (as an example) and nearby features, including railway, highway, coastline, and the nearest city.</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42048F86-9218-10C4-A522-A9147FCC727C}"/>
              </a:ext>
            </a:extLst>
          </p:cNvPr>
          <p:cNvSpPr txBox="1"/>
          <p:nvPr/>
        </p:nvSpPr>
        <p:spPr>
          <a:xfrm>
            <a:off x="770010" y="4599783"/>
            <a:ext cx="10515601" cy="646331"/>
          </a:xfrm>
          <a:prstGeom prst="rect">
            <a:avLst/>
          </a:prstGeom>
          <a:noFill/>
        </p:spPr>
        <p:txBody>
          <a:bodyPr wrap="square">
            <a:spAutoFit/>
          </a:bodyPr>
          <a:lstStyle/>
          <a:p>
            <a:r>
              <a:rPr lang="en-US" dirty="0"/>
              <a:t>https://github.com/Pratyush-bit69/ibmcapstone-datascience/blob/main/SpaceX_Machine%20Learning%20Prediction_Part_5%5B1%5D.ipynb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593000" cy="1759226"/>
          </a:xfrm>
          <a:prstGeom prst="rect">
            <a:avLst/>
          </a:prstGeom>
        </p:spPr>
        <p:txBody>
          <a:bodyPr>
            <a:normAutofit/>
          </a:bodyPr>
          <a:lstStyle/>
          <a:p>
            <a:pPr>
              <a:lnSpc>
                <a:spcPct val="100000"/>
              </a:lnSpc>
              <a:spcBef>
                <a:spcPts val="1400"/>
              </a:spcBef>
            </a:pPr>
            <a:r>
              <a:rPr lang="en-US" sz="1600" dirty="0">
                <a:latin typeface="Abadi" panose="020B0604020104020204" pitchFamily="34" charset="0"/>
              </a:rPr>
              <a:t>Explanation: In the beginning, many flights were unsuccessful, but recent launches have shown a consistent success rate. The CCAFS SLC 40 launch site is responsible for about half of all launches. Both VAFB SLC 4E and KSC LC 39A have demonstrated higher success rates. It seems that the likelihood of a successful launch increases with each new attempt.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2C18FB45-9893-F092-85A3-6D4B9B80CFB9}"/>
              </a:ext>
            </a:extLst>
          </p:cNvPr>
          <p:cNvPicPr>
            <a:picLocks noChangeAspect="1"/>
          </p:cNvPicPr>
          <p:nvPr/>
        </p:nvPicPr>
        <p:blipFill>
          <a:blip r:embed="rId3"/>
          <a:stretch>
            <a:fillRect/>
          </a:stretch>
        </p:blipFill>
        <p:spPr>
          <a:xfrm>
            <a:off x="327991" y="4450474"/>
            <a:ext cx="11784070" cy="22863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819015" cy="1726991"/>
          </a:xfrm>
          <a:prstGeom prst="rect">
            <a:avLst/>
          </a:prstGeom>
        </p:spPr>
        <p:txBody>
          <a:bodyPr>
            <a:normAutofit/>
          </a:bodyPr>
          <a:lstStyle/>
          <a:p>
            <a:pPr>
              <a:lnSpc>
                <a:spcPct val="100000"/>
              </a:lnSpc>
              <a:spcBef>
                <a:spcPts val="1400"/>
              </a:spcBef>
            </a:pPr>
            <a:r>
              <a:rPr lang="en-US" sz="1600" dirty="0">
                <a:latin typeface="Abadi" panose="020B0604020104020204" pitchFamily="34" charset="0"/>
              </a:rPr>
              <a:t>Explanation: A higher payload mass at any launch site is associated with a higher success rate. Launches with payloads over 7000 kg typically achieved successful outcomes. Additionally, the KSC LC 39A site maintains a perfect success rate for payloads weighing less than 5500 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D1F792B5-38EF-33F6-9058-ABC1F0D7CF94}"/>
              </a:ext>
            </a:extLst>
          </p:cNvPr>
          <p:cNvPicPr>
            <a:picLocks noChangeAspect="1"/>
          </p:cNvPicPr>
          <p:nvPr/>
        </p:nvPicPr>
        <p:blipFill>
          <a:blip r:embed="rId3"/>
          <a:stretch>
            <a:fillRect/>
          </a:stretch>
        </p:blipFill>
        <p:spPr>
          <a:xfrm>
            <a:off x="199202" y="4375869"/>
            <a:ext cx="11793596" cy="23053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buNone/>
            </a:pPr>
            <a:r>
              <a:rPr lang="en-US" sz="2400" dirty="0" err="1">
                <a:latin typeface="Abadi" panose="020B0604020104020204" pitchFamily="34" charset="0"/>
              </a:rPr>
              <a:t>Explaination</a:t>
            </a:r>
            <a:r>
              <a:rPr lang="en-US" sz="2400" dirty="0">
                <a:latin typeface="Abadi" panose="020B0604020104020204" pitchFamily="34" charset="0"/>
              </a:rPr>
              <a:t>:</a:t>
            </a:r>
          </a:p>
          <a:p>
            <a:pPr>
              <a:buFont typeface="Arial" panose="020B0604020202020204" pitchFamily="34" charset="0"/>
              <a:buChar char="•"/>
            </a:pPr>
            <a:r>
              <a:rPr lang="en-US" sz="2400" dirty="0">
                <a:latin typeface="Abadi" panose="020B0604020104020204" pitchFamily="34" charset="0"/>
              </a:rPr>
              <a:t>Orbits with complete success rates include ES-L1, GEO, HEO, and SSO.</a:t>
            </a:r>
          </a:p>
          <a:p>
            <a:pPr>
              <a:buFont typeface="Arial" panose="020B0604020202020204" pitchFamily="34" charset="0"/>
              <a:buChar char="•"/>
            </a:pPr>
            <a:r>
              <a:rPr lang="en-US" sz="2400" dirty="0">
                <a:latin typeface="Abadi" panose="020B0604020104020204" pitchFamily="34" charset="0"/>
              </a:rPr>
              <a:t>The SO orbit has a 0% success rate.</a:t>
            </a:r>
          </a:p>
          <a:p>
            <a:pPr>
              <a:buFont typeface="Arial" panose="020B0604020202020204" pitchFamily="34" charset="0"/>
              <a:buChar char="•"/>
            </a:pPr>
            <a:r>
              <a:rPr lang="en-US" sz="2400" dirty="0">
                <a:latin typeface="Abadi" panose="020B0604020104020204" pitchFamily="34" charset="0"/>
              </a:rPr>
              <a:t>Orbits with success rates ranging from 50% to 85% are GTO, ISS, LEO, MEO, and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1B55CF0B-1E57-9BA1-C2A3-AFB9506B65B6}"/>
              </a:ext>
            </a:extLst>
          </p:cNvPr>
          <p:cNvPicPr>
            <a:picLocks noChangeAspect="1"/>
          </p:cNvPicPr>
          <p:nvPr/>
        </p:nvPicPr>
        <p:blipFill>
          <a:blip r:embed="rId3"/>
          <a:stretch>
            <a:fillRect/>
          </a:stretch>
        </p:blipFill>
        <p:spPr>
          <a:xfrm>
            <a:off x="6872451" y="1284191"/>
            <a:ext cx="4887007" cy="47536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868711" cy="1677296"/>
          </a:xfrm>
          <a:prstGeom prst="rect">
            <a:avLst/>
          </a:prstGeom>
        </p:spPr>
        <p:txBody>
          <a:bodyPr>
            <a:normAutofit/>
          </a:bodyPr>
          <a:lstStyle/>
          <a:p>
            <a:pPr>
              <a:lnSpc>
                <a:spcPct val="100000"/>
              </a:lnSpc>
              <a:spcBef>
                <a:spcPts val="1400"/>
              </a:spcBef>
            </a:pPr>
            <a:r>
              <a:rPr lang="en-US" sz="1600" dirty="0">
                <a:latin typeface="Abadi" panose="020B0604020104020204" pitchFamily="34" charset="0"/>
              </a:rPr>
              <a:t>Explanation: In the LEO orbit, there seems to be a positive correlation between the number of flights and the success rate. On the other hand, in the GTO orbit, no clear relationship between the number of flights and success can be observed.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1F110283-7339-67BC-A856-E8DECA0C1D20}"/>
              </a:ext>
            </a:extLst>
          </p:cNvPr>
          <p:cNvPicPr>
            <a:picLocks noChangeAspect="1"/>
          </p:cNvPicPr>
          <p:nvPr/>
        </p:nvPicPr>
        <p:blipFill>
          <a:blip r:embed="rId3"/>
          <a:stretch>
            <a:fillRect/>
          </a:stretch>
        </p:blipFill>
        <p:spPr>
          <a:xfrm>
            <a:off x="199202" y="4478528"/>
            <a:ext cx="11793596" cy="22291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1868557"/>
          </a:xfrm>
          <a:prstGeom prst="rect">
            <a:avLst/>
          </a:prstGeom>
        </p:spPr>
        <p:txBody>
          <a:bodyPr>
            <a:normAutofit/>
          </a:bodyPr>
          <a:lstStyle/>
          <a:p>
            <a:pPr>
              <a:lnSpc>
                <a:spcPct val="100000"/>
              </a:lnSpc>
              <a:spcBef>
                <a:spcPts val="1400"/>
              </a:spcBef>
            </a:pPr>
            <a:r>
              <a:rPr lang="en-US" sz="1600" dirty="0">
                <a:latin typeface="Abadi" panose="020B0604020104020204" pitchFamily="34" charset="0"/>
              </a:rPr>
              <a:t>Explanation: Heavy payloads tend to have a negative impact on GTO orbits but a positive impact on GTO and Polar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CE2E65C-9A6F-665A-CF48-2F292B475600}"/>
              </a:ext>
            </a:extLst>
          </p:cNvPr>
          <p:cNvPicPr>
            <a:picLocks noChangeAspect="1"/>
          </p:cNvPicPr>
          <p:nvPr/>
        </p:nvPicPr>
        <p:blipFill>
          <a:blip r:embed="rId3"/>
          <a:stretch>
            <a:fillRect/>
          </a:stretch>
        </p:blipFill>
        <p:spPr>
          <a:xfrm>
            <a:off x="213491" y="4439012"/>
            <a:ext cx="11765017" cy="22386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start increasing from 2013 and kept increasing ever since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E9D89789-0052-2E00-00A5-AC375ECB7885}"/>
              </a:ext>
            </a:extLst>
          </p:cNvPr>
          <p:cNvPicPr>
            <a:picLocks noChangeAspect="1"/>
          </p:cNvPicPr>
          <p:nvPr/>
        </p:nvPicPr>
        <p:blipFill>
          <a:blip r:embed="rId3"/>
          <a:stretch>
            <a:fillRect/>
          </a:stretch>
        </p:blipFill>
        <p:spPr>
          <a:xfrm>
            <a:off x="6635663" y="1785023"/>
            <a:ext cx="5182323" cy="409632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0908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Represented all the distinct launch site name from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BD3532B-2932-740D-29C0-8D6784FD49AC}"/>
              </a:ext>
            </a:extLst>
          </p:cNvPr>
          <p:cNvPicPr>
            <a:picLocks noChangeAspect="1"/>
          </p:cNvPicPr>
          <p:nvPr/>
        </p:nvPicPr>
        <p:blipFill>
          <a:blip r:embed="rId3"/>
          <a:stretch>
            <a:fillRect/>
          </a:stretch>
        </p:blipFill>
        <p:spPr>
          <a:xfrm>
            <a:off x="7361888" y="1674235"/>
            <a:ext cx="4525006" cy="43513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4620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5 records where launch site began with the string like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11DD97FD-7ED7-DCE9-BD2E-167681BD9A84}"/>
              </a:ext>
            </a:extLst>
          </p:cNvPr>
          <p:cNvPicPr>
            <a:picLocks noChangeAspect="1"/>
          </p:cNvPicPr>
          <p:nvPr/>
        </p:nvPicPr>
        <p:blipFill>
          <a:blip r:embed="rId3"/>
          <a:stretch>
            <a:fillRect/>
          </a:stretch>
        </p:blipFill>
        <p:spPr>
          <a:xfrm>
            <a:off x="6532862" y="1722668"/>
            <a:ext cx="5282919" cy="41041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total payload mass where boosters were launched by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E0D3B244-E699-101E-08F1-F387E63DB4A9}"/>
              </a:ext>
            </a:extLst>
          </p:cNvPr>
          <p:cNvPicPr>
            <a:picLocks noChangeAspect="1"/>
          </p:cNvPicPr>
          <p:nvPr/>
        </p:nvPicPr>
        <p:blipFill>
          <a:blip r:embed="rId3"/>
          <a:stretch>
            <a:fillRect/>
          </a:stretch>
        </p:blipFill>
        <p:spPr>
          <a:xfrm>
            <a:off x="1281394" y="3598924"/>
            <a:ext cx="7840169" cy="137179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the average payload mass carried by the booster whose version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655F45FF-41AD-9DC8-841D-5D105A1232FD}"/>
              </a:ext>
            </a:extLst>
          </p:cNvPr>
          <p:cNvPicPr>
            <a:picLocks noChangeAspect="1"/>
          </p:cNvPicPr>
          <p:nvPr/>
        </p:nvPicPr>
        <p:blipFill>
          <a:blip r:embed="rId3"/>
          <a:stretch>
            <a:fillRect/>
          </a:stretch>
        </p:blipFill>
        <p:spPr>
          <a:xfrm>
            <a:off x="2042547" y="4001294"/>
            <a:ext cx="8106906" cy="14575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Displayed the first successful landing date from the table whose outcome is success and retrieved the lowest date using min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16C12463-A944-E391-40F6-FA19977E7334}"/>
              </a:ext>
            </a:extLst>
          </p:cNvPr>
          <p:cNvPicPr>
            <a:picLocks noChangeAspect="1"/>
          </p:cNvPicPr>
          <p:nvPr/>
        </p:nvPicPr>
        <p:blipFill>
          <a:blip r:embed="rId3"/>
          <a:stretch>
            <a:fillRect/>
          </a:stretch>
        </p:blipFill>
        <p:spPr>
          <a:xfrm>
            <a:off x="1286728" y="3555001"/>
            <a:ext cx="8545118" cy="14575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Listed all the booster version which have successful landed in drone ship with payload in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181B0D2F-220E-A83E-6B9B-CCDA1B7DF663}"/>
              </a:ext>
            </a:extLst>
          </p:cNvPr>
          <p:cNvPicPr>
            <a:picLocks noChangeAspect="1"/>
          </p:cNvPicPr>
          <p:nvPr/>
        </p:nvPicPr>
        <p:blipFill>
          <a:blip r:embed="rId3"/>
          <a:stretch>
            <a:fillRect/>
          </a:stretch>
        </p:blipFill>
        <p:spPr>
          <a:xfrm>
            <a:off x="1439706" y="3719170"/>
            <a:ext cx="8183117" cy="24577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83554"/>
            <a:ext cx="6853254"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0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20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20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2000" dirty="0">
                <a:solidFill>
                  <a:schemeClr val="accent3">
                    <a:lumMod val="25000"/>
                  </a:schemeClr>
                </a:solidFill>
                <a:latin typeface="Abadi" panose="020B0604020104020204" pitchFamily="34" charset="0"/>
              </a:rPr>
              <a:t>Built an interactive map with folium</a:t>
            </a:r>
          </a:p>
          <a:p>
            <a:pPr lvl="1">
              <a:lnSpc>
                <a:spcPct val="100000"/>
              </a:lnSpc>
              <a:spcBef>
                <a:spcPts val="1400"/>
              </a:spcBef>
            </a:pPr>
            <a:r>
              <a:rPr lang="en-US" sz="2000" dirty="0">
                <a:solidFill>
                  <a:schemeClr val="accent3">
                    <a:lumMod val="25000"/>
                  </a:schemeClr>
                </a:solidFill>
                <a:latin typeface="Abadi" panose="020B0604020104020204" pitchFamily="34" charset="0"/>
              </a:rPr>
              <a:t>Built a Dashboard with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a:t>
            </a:r>
          </a:p>
          <a:p>
            <a:pPr lvl="1">
              <a:lnSpc>
                <a:spcPct val="100000"/>
              </a:lnSpc>
              <a:spcBef>
                <a:spcPts val="1400"/>
              </a:spcBef>
            </a:pPr>
            <a:r>
              <a:rPr lang="en-US" sz="20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20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the total number of successful and failure mission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C34C3734-F43F-A2E8-BAA8-F5A33C0F6891}"/>
              </a:ext>
            </a:extLst>
          </p:cNvPr>
          <p:cNvPicPr>
            <a:picLocks noChangeAspect="1"/>
          </p:cNvPicPr>
          <p:nvPr/>
        </p:nvPicPr>
        <p:blipFill>
          <a:blip r:embed="rId3"/>
          <a:stretch>
            <a:fillRect/>
          </a:stretch>
        </p:blipFill>
        <p:spPr>
          <a:xfrm>
            <a:off x="2150893" y="3663043"/>
            <a:ext cx="7373379" cy="236253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the booster version which carried the maximum load using a sub query which retrieved the max payload first.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D45CC37-D5A0-FCD6-1BE9-19C996F9CB5D}"/>
              </a:ext>
            </a:extLst>
          </p:cNvPr>
          <p:cNvPicPr>
            <a:picLocks noChangeAspect="1"/>
          </p:cNvPicPr>
          <p:nvPr/>
        </p:nvPicPr>
        <p:blipFill>
          <a:blip r:embed="rId3"/>
          <a:stretch>
            <a:fillRect/>
          </a:stretch>
        </p:blipFill>
        <p:spPr>
          <a:xfrm>
            <a:off x="734028" y="2601970"/>
            <a:ext cx="8097380" cy="41439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Listed all failed landing outcomes in drone </a:t>
            </a:r>
            <a:r>
              <a:rPr lang="en-US" sz="2200" dirty="0" err="1">
                <a:solidFill>
                  <a:schemeClr val="accent3">
                    <a:lumMod val="25000"/>
                  </a:schemeClr>
                </a:solidFill>
                <a:latin typeface="Abadi"/>
              </a:rPr>
              <a:t>ship,their</a:t>
            </a:r>
            <a:r>
              <a:rPr lang="en-US" sz="2200" dirty="0">
                <a:solidFill>
                  <a:schemeClr val="accent3">
                    <a:lumMod val="25000"/>
                  </a:schemeClr>
                </a:solidFill>
                <a:latin typeface="Abadi"/>
              </a:rPr>
              <a:t> booster version along with launch site for the months in year 2015</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C914388-50B1-F4E9-A90A-910D90BB39BA}"/>
              </a:ext>
            </a:extLst>
          </p:cNvPr>
          <p:cNvPicPr>
            <a:picLocks noChangeAspect="1"/>
          </p:cNvPicPr>
          <p:nvPr/>
        </p:nvPicPr>
        <p:blipFill>
          <a:blip r:embed="rId3"/>
          <a:stretch>
            <a:fillRect/>
          </a:stretch>
        </p:blipFill>
        <p:spPr>
          <a:xfrm>
            <a:off x="1166921" y="4290750"/>
            <a:ext cx="8335538" cy="1886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879269" cy="4351338"/>
          </a:xfrm>
          <a:prstGeom prst="rect">
            <a:avLst/>
          </a:prstGeom>
        </p:spPr>
        <p:txBody>
          <a:bodyPr lIns="91440" tIns="45720" rIns="91440" bIns="45720" anchor="t"/>
          <a:lstStyle/>
          <a:p>
            <a:pPr>
              <a:lnSpc>
                <a:spcPct val="100000"/>
              </a:lnSpc>
              <a:spcBef>
                <a:spcPts val="1400"/>
              </a:spcBef>
            </a:pPr>
            <a:r>
              <a:rPr lang="en-US" sz="2400" dirty="0">
                <a:latin typeface="Abadi" panose="020B0604020104020204" pitchFamily="34" charset="0"/>
              </a:rPr>
              <a:t>Ranking the count of landing outcomes (such as Failure (drone ship) or Success (ground pad)) between the date 2010-06-04 and 2017-03-20 in descending order.</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0056AAF5-EDC1-510C-64A5-0FA86C6E2956}"/>
              </a:ext>
            </a:extLst>
          </p:cNvPr>
          <p:cNvPicPr>
            <a:picLocks noChangeAspect="1"/>
          </p:cNvPicPr>
          <p:nvPr/>
        </p:nvPicPr>
        <p:blipFill>
          <a:blip r:embed="rId3"/>
          <a:stretch>
            <a:fillRect/>
          </a:stretch>
        </p:blipFill>
        <p:spPr>
          <a:xfrm>
            <a:off x="7275443" y="1825625"/>
            <a:ext cx="4706007" cy="36866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094077" cy="4351338"/>
          </a:xfrm>
          <a:prstGeom prst="rect">
            <a:avLst/>
          </a:prstGeom>
        </p:spPr>
        <p:txBody>
          <a:bodyPr lIns="91440" tIns="45720" rIns="91440" bIns="45720" anchor="t">
            <a:normAutofit/>
          </a:bodyPr>
          <a:lstStyle/>
          <a:p>
            <a:r>
              <a:rPr lang="en-US" sz="1600" dirty="0">
                <a:latin typeface="Abadi" panose="020B0604020104020204" pitchFamily="34" charset="0"/>
              </a:rPr>
              <a:t>Explanation: Most launch sites are positioned near the Equator. At the Equator, the Earth's rotational velocity is at its peak, moving at 1670 km/hour. This rapid rotation provides an initial boost due to inertia when launching spacecraft, aiding in achieving the required orbital speed.</a:t>
            </a:r>
          </a:p>
          <a:p>
            <a:r>
              <a:rPr lang="en-US" sz="1600" dirty="0">
                <a:latin typeface="Abadi" panose="020B0604020104020204" pitchFamily="34" charset="0"/>
              </a:rPr>
              <a:t>Additionally, all launch sites are located near coastal areas. Launching rockets over the ocean reduces the risk of debris or explosions affecting populated regions, thereby enhancing safety.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launch sites on a world map</a:t>
            </a:r>
          </a:p>
        </p:txBody>
      </p:sp>
      <p:sp>
        <p:nvSpPr>
          <p:cNvPr id="4" name="Title 1">
            <a:extLst>
              <a:ext uri="{FF2B5EF4-FFF2-40B4-BE49-F238E27FC236}">
                <a16:creationId xmlns:a16="http://schemas.microsoft.com/office/drawing/2014/main" id="{ED170999-656C-497D-390C-0D1A7F542E3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launch sites on a world map</a:t>
            </a:r>
          </a:p>
        </p:txBody>
      </p:sp>
      <p:pic>
        <p:nvPicPr>
          <p:cNvPr id="6" name="Picture 5">
            <a:extLst>
              <a:ext uri="{FF2B5EF4-FFF2-40B4-BE49-F238E27FC236}">
                <a16:creationId xmlns:a16="http://schemas.microsoft.com/office/drawing/2014/main" id="{6DE39595-5026-C46E-F0D5-C96E765FB108}"/>
              </a:ext>
            </a:extLst>
          </p:cNvPr>
          <p:cNvPicPr>
            <a:picLocks noChangeAspect="1"/>
          </p:cNvPicPr>
          <p:nvPr/>
        </p:nvPicPr>
        <p:blipFill>
          <a:blip r:embed="rId3"/>
          <a:stretch>
            <a:fillRect/>
          </a:stretch>
        </p:blipFill>
        <p:spPr>
          <a:xfrm>
            <a:off x="6096000" y="1500809"/>
            <a:ext cx="6096000" cy="535719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153712" cy="4351338"/>
          </a:xfrm>
          <a:prstGeom prst="rect">
            <a:avLst/>
          </a:prstGeom>
        </p:spPr>
        <p:txBody>
          <a:bodyPr lIns="91440" tIns="45720" rIns="91440" bIns="45720" anchor="t">
            <a:normAutofit/>
          </a:bodyPr>
          <a:lstStyle/>
          <a:p>
            <a:pPr>
              <a:lnSpc>
                <a:spcPct val="100000"/>
              </a:lnSpc>
              <a:spcBef>
                <a:spcPts val="1400"/>
              </a:spcBef>
            </a:pPr>
            <a:r>
              <a:rPr lang="en-US" sz="1600" dirty="0">
                <a:latin typeface="Abadi" panose="020B0604020104020204" pitchFamily="34" charset="0"/>
              </a:rPr>
              <a:t>Explanation: Color-coded markers are utilized to show the success rates of launch sites. A green marker indicates a successful launch, while a red marker signifies a failed launch.</a:t>
            </a: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labelling records on the map</a:t>
            </a:r>
          </a:p>
        </p:txBody>
      </p:sp>
      <p:pic>
        <p:nvPicPr>
          <p:cNvPr id="2" name="Picture 1">
            <a:extLst>
              <a:ext uri="{FF2B5EF4-FFF2-40B4-BE49-F238E27FC236}">
                <a16:creationId xmlns:a16="http://schemas.microsoft.com/office/drawing/2014/main" id="{91185B8C-2D71-8434-9BD8-60B6511AF4FA}"/>
              </a:ext>
            </a:extLst>
          </p:cNvPr>
          <p:cNvPicPr>
            <a:picLocks noChangeAspect="1"/>
          </p:cNvPicPr>
          <p:nvPr/>
        </p:nvPicPr>
        <p:blipFill>
          <a:blip r:embed="rId3"/>
          <a:stretch>
            <a:fillRect/>
          </a:stretch>
        </p:blipFill>
        <p:spPr>
          <a:xfrm>
            <a:off x="6096000" y="1597025"/>
            <a:ext cx="5734879" cy="41999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5422068" cy="4314825"/>
          </a:xfrm>
          <a:prstGeom prst="rect">
            <a:avLst/>
          </a:prstGeom>
        </p:spPr>
        <p:txBody>
          <a:bodyPr lIns="91440" tIns="45720" rIns="91440" bIns="45720" anchor="t">
            <a:normAutofit fontScale="40000" lnSpcReduction="20000"/>
          </a:bodyPr>
          <a:lstStyle/>
          <a:p>
            <a:r>
              <a:rPr lang="en-US" sz="3400" dirty="0">
                <a:latin typeface="Abadi" panose="020B0604020104020204" pitchFamily="34" charset="0"/>
              </a:rPr>
              <a:t>The image depicts a map highlighting the locations and proximities of two launch sites labeled CCAFS SLC-40 and LC-40. Key details include:</a:t>
            </a:r>
          </a:p>
          <a:p>
            <a:pPr>
              <a:buFont typeface="Arial" panose="020B0604020202020204" pitchFamily="34" charset="0"/>
              <a:buChar char="•"/>
            </a:pPr>
            <a:r>
              <a:rPr lang="en-US" sz="3400" b="1" dirty="0">
                <a:latin typeface="Abadi" panose="020B0604020104020204" pitchFamily="34" charset="0"/>
              </a:rPr>
              <a:t>Green Marker (7):</a:t>
            </a:r>
            <a:r>
              <a:rPr lang="en-US" sz="3400" dirty="0">
                <a:latin typeface="Abadi" panose="020B0604020104020204" pitchFamily="34" charset="0"/>
              </a:rPr>
              <a:t> Likely represents successful launches from the CCAFS SLC-40 site.</a:t>
            </a:r>
          </a:p>
          <a:p>
            <a:pPr>
              <a:buFont typeface="Arial" panose="020B0604020202020204" pitchFamily="34" charset="0"/>
              <a:buChar char="•"/>
            </a:pPr>
            <a:r>
              <a:rPr lang="en-US" sz="3400" b="1" dirty="0">
                <a:latin typeface="Abadi" panose="020B0604020104020204" pitchFamily="34" charset="0"/>
              </a:rPr>
              <a:t>Yellow Marker (26):</a:t>
            </a:r>
            <a:r>
              <a:rPr lang="en-US" sz="3400" dirty="0">
                <a:latin typeface="Abadi" panose="020B0604020104020204" pitchFamily="34" charset="0"/>
              </a:rPr>
              <a:t> Probably denotes the total number of launches, with color variations possibly indicating different outcomes or statuses (such as successful or failed launches).</a:t>
            </a:r>
          </a:p>
          <a:p>
            <a:r>
              <a:rPr lang="en-US" sz="3400" dirty="0">
                <a:latin typeface="Abadi" panose="020B0604020104020204" pitchFamily="34" charset="0"/>
              </a:rPr>
              <a:t>The map also illustrates the sites' proximity to significant infrastructure:</a:t>
            </a:r>
          </a:p>
          <a:p>
            <a:pPr>
              <a:buFont typeface="Arial" panose="020B0604020202020204" pitchFamily="34" charset="0"/>
              <a:buChar char="•"/>
            </a:pPr>
            <a:r>
              <a:rPr lang="en-US" sz="3400" b="1" dirty="0">
                <a:latin typeface="Abadi" panose="020B0604020104020204" pitchFamily="34" charset="0"/>
              </a:rPr>
              <a:t>Proximity to the Coast:</a:t>
            </a:r>
            <a:r>
              <a:rPr lang="en-US" sz="3400" dirty="0">
                <a:latin typeface="Abadi" panose="020B0604020104020204" pitchFamily="34" charset="0"/>
              </a:rPr>
              <a:t> The coastline is marked 0.90 km from the launch sites.</a:t>
            </a:r>
          </a:p>
          <a:p>
            <a:pPr>
              <a:buFont typeface="Arial" panose="020B0604020202020204" pitchFamily="34" charset="0"/>
              <a:buChar char="•"/>
            </a:pPr>
            <a:r>
              <a:rPr lang="en-US" sz="3400" b="1" dirty="0">
                <a:latin typeface="Abadi" panose="020B0604020104020204" pitchFamily="34" charset="0"/>
              </a:rPr>
              <a:t>Nearby Roadways:</a:t>
            </a:r>
            <a:r>
              <a:rPr lang="en-US" sz="3400" dirty="0">
                <a:latin typeface="Abadi" panose="020B0604020104020204" pitchFamily="34" charset="0"/>
              </a:rPr>
              <a:t> Samuel C Phillips Pkwy is indicated nearby, suggesting ease of access and logistical considerations.</a:t>
            </a:r>
          </a:p>
          <a:p>
            <a:r>
              <a:rPr lang="en-US" sz="3400" dirty="0">
                <a:latin typeface="Abadi" panose="020B0604020104020204" pitchFamily="34" charset="0"/>
              </a:rPr>
              <a:t>Circles around the launch sites may denote zones of interest or safety areas, although their specific meanings are not clearly detailed in the image. Overall, the map provides a visual representation of the geographical layout and distances, helping to understand logistics and safety considerations related to the launch activities at these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Geographical layout and proximity analysis of CCAFS SLC-40 and LC-40 Launch sites</a:t>
            </a:r>
          </a:p>
        </p:txBody>
      </p:sp>
      <p:pic>
        <p:nvPicPr>
          <p:cNvPr id="2" name="Picture 1">
            <a:extLst>
              <a:ext uri="{FF2B5EF4-FFF2-40B4-BE49-F238E27FC236}">
                <a16:creationId xmlns:a16="http://schemas.microsoft.com/office/drawing/2014/main" id="{14112A57-0C46-450F-0C62-C8DD445C9816}"/>
              </a:ext>
            </a:extLst>
          </p:cNvPr>
          <p:cNvPicPr>
            <a:picLocks noChangeAspect="1"/>
          </p:cNvPicPr>
          <p:nvPr/>
        </p:nvPicPr>
        <p:blipFill>
          <a:blip r:embed="rId3"/>
          <a:stretch>
            <a:fillRect/>
          </a:stretch>
        </p:blipFill>
        <p:spPr>
          <a:xfrm>
            <a:off x="6362428" y="1894291"/>
            <a:ext cx="5829572" cy="332468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388399" cy="4351338"/>
          </a:xfrm>
          <a:prstGeom prst="rect">
            <a:avLst/>
          </a:prstGeom>
        </p:spPr>
        <p:txBody>
          <a:bodyPr lIns="91440" tIns="45720" rIns="91440" bIns="45720" anchor="t">
            <a:normAutofit/>
          </a:bodyPr>
          <a:lstStyle/>
          <a:p>
            <a:pPr>
              <a:lnSpc>
                <a:spcPct val="100000"/>
              </a:lnSpc>
              <a:spcBef>
                <a:spcPts val="1400"/>
              </a:spcBef>
            </a:pPr>
            <a:r>
              <a:rPr lang="en-US" sz="1600" dirty="0">
                <a:latin typeface="Abadi" panose="020B0604020104020204" pitchFamily="34" charset="0"/>
              </a:rPr>
              <a:t>The pie chart illustrates the percentage distribution of total successful launches among four sites: KSC LC-39A (41.7%), CCAFS LC-40 (29.2%), VAFB SLC-4E (16.7%), and another CCAFS SLC-40 segment (12.5%). KSC LC-39A holds the largest share of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rate by all sites</a:t>
            </a:r>
          </a:p>
        </p:txBody>
      </p:sp>
      <p:pic>
        <p:nvPicPr>
          <p:cNvPr id="2" name="Picture 1">
            <a:extLst>
              <a:ext uri="{FF2B5EF4-FFF2-40B4-BE49-F238E27FC236}">
                <a16:creationId xmlns:a16="http://schemas.microsoft.com/office/drawing/2014/main" id="{F8C4FB4F-D112-D921-81CC-546D0FEDBFF7}"/>
              </a:ext>
            </a:extLst>
          </p:cNvPr>
          <p:cNvPicPr>
            <a:picLocks noChangeAspect="1"/>
          </p:cNvPicPr>
          <p:nvPr/>
        </p:nvPicPr>
        <p:blipFill>
          <a:blip r:embed="rId3"/>
          <a:stretch>
            <a:fillRect/>
          </a:stretch>
        </p:blipFill>
        <p:spPr>
          <a:xfrm>
            <a:off x="5844209" y="1529146"/>
            <a:ext cx="6347791" cy="44964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10530114" cy="385457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8000" dirty="0">
                <a:solidFill>
                  <a:schemeClr val="accent3">
                    <a:lumMod val="25000"/>
                  </a:schemeClr>
                </a:solidFill>
                <a:latin typeface="Abadi" panose="020B0604020104020204" pitchFamily="34" charset="0"/>
              </a:rPr>
              <a:t>Project background and context</a:t>
            </a:r>
          </a:p>
          <a:p>
            <a:pPr lvl="1">
              <a:spcBef>
                <a:spcPts val="1400"/>
              </a:spcBef>
            </a:pPr>
            <a:r>
              <a:rPr lang="en-US" sz="8000" dirty="0">
                <a:solidFill>
                  <a:schemeClr val="tx1"/>
                </a:solidFill>
                <a:latin typeface="Abadi" panose="020B0604020104020204" pitchFamily="34" charset="0"/>
              </a:rPr>
              <a:t>SpaceX has become the leading company in the commercial space industry, making space travel more cost-effective. The Falcon 9 rocket launches are advertised on their website for $62 million, significantly less than the $165 million charged by other providers. This price difference is primarily due to SpaceX's ability to reuse the first stage of their rockets. By predicting whether the first stage will successfully land, we can estimate the cost of a launch. Using public data and machine learning models, we aim to predict if SpaceX will reuse the first stage.</a:t>
            </a:r>
          </a:p>
          <a:p>
            <a:pPr>
              <a:spcBef>
                <a:spcPts val="1400"/>
              </a:spcBef>
            </a:pPr>
            <a:r>
              <a:rPr lang="en-US" sz="8000" dirty="0">
                <a:solidFill>
                  <a:schemeClr val="accent3">
                    <a:lumMod val="25000"/>
                  </a:schemeClr>
                </a:solidFill>
                <a:latin typeface="Abadi" panose="020B0604020104020204" pitchFamily="34" charset="0"/>
              </a:rPr>
              <a:t>Problems you want to find answers</a:t>
            </a:r>
          </a:p>
          <a:p>
            <a:pPr>
              <a:spcBef>
                <a:spcPts val="1400"/>
              </a:spcBef>
            </a:pPr>
            <a:endParaRPr lang="en-US" sz="8000" dirty="0">
              <a:solidFill>
                <a:schemeClr val="accent3">
                  <a:lumMod val="25000"/>
                </a:schemeClr>
              </a:solidFill>
              <a:latin typeface="Abadi" panose="020B0604020104020204" pitchFamily="34" charset="0"/>
            </a:endParaRPr>
          </a:p>
          <a:p>
            <a:pPr marL="457200" lvl="1" indent="0" eaLnBrk="0" fontAlgn="base" hangingPunct="0">
              <a:lnSpc>
                <a:spcPct val="100000"/>
              </a:lnSpc>
              <a:spcBef>
                <a:spcPct val="0"/>
              </a:spcBef>
              <a:spcAft>
                <a:spcPct val="0"/>
              </a:spcAft>
              <a:buFontTx/>
              <a:buChar char="•"/>
            </a:pPr>
            <a:r>
              <a:rPr kumimoji="0" lang="en-US" altLang="en-US" sz="8000" b="0" i="0" u="none" strike="noStrike" cap="none" normalizeH="0" baseline="0" dirty="0">
                <a:ln>
                  <a:noFill/>
                </a:ln>
                <a:solidFill>
                  <a:schemeClr val="tx1"/>
                </a:solidFill>
                <a:effectLst/>
                <a:latin typeface="Arial" panose="020B0604020202020204" pitchFamily="34" charset="0"/>
              </a:rPr>
              <a:t>How do variables like payload mass, launch site, number of flights, and orbits impact the success of the first stage landing?</a:t>
            </a:r>
          </a:p>
          <a:p>
            <a:pPr marL="457200" lvl="1" indent="0" eaLnBrk="0" fontAlgn="base" hangingPunct="0">
              <a:lnSpc>
                <a:spcPct val="100000"/>
              </a:lnSpc>
              <a:spcBef>
                <a:spcPct val="0"/>
              </a:spcBef>
              <a:spcAft>
                <a:spcPct val="0"/>
              </a:spcAft>
              <a:buFontTx/>
              <a:buChar char="•"/>
            </a:pPr>
            <a:r>
              <a:rPr kumimoji="0" lang="en-US" altLang="en-US" sz="8000" b="0" i="0" u="none" strike="noStrike" cap="none" normalizeH="0" baseline="0" dirty="0">
                <a:ln>
                  <a:noFill/>
                </a:ln>
                <a:solidFill>
                  <a:schemeClr val="tx1"/>
                </a:solidFill>
                <a:effectLst/>
                <a:latin typeface="Arial" panose="020B0604020202020204" pitchFamily="34" charset="0"/>
              </a:rPr>
              <a:t>Has the rate of successful landings increased over time?</a:t>
            </a:r>
          </a:p>
          <a:p>
            <a:pPr marL="457200" lvl="1" indent="0" eaLnBrk="0" fontAlgn="base" hangingPunct="0">
              <a:lnSpc>
                <a:spcPct val="100000"/>
              </a:lnSpc>
              <a:spcBef>
                <a:spcPct val="0"/>
              </a:spcBef>
              <a:spcAft>
                <a:spcPct val="0"/>
              </a:spcAft>
              <a:buFontTx/>
              <a:buChar char="•"/>
            </a:pPr>
            <a:r>
              <a:rPr kumimoji="0" lang="en-US" altLang="en-US" sz="8000" b="0" i="0" u="none" strike="noStrike" cap="none" normalizeH="0" baseline="0" dirty="0">
                <a:ln>
                  <a:noFill/>
                </a:ln>
                <a:solidFill>
                  <a:schemeClr val="tx1"/>
                </a:solidFill>
                <a:effectLst/>
                <a:latin typeface="Arial" panose="020B0604020202020204" pitchFamily="34" charset="0"/>
              </a:rPr>
              <a:t>What is the most effective algorithm for binary classification in this scenario? </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63310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launch success rate with 76.9 % </a:t>
            </a:r>
            <a:endParaRPr lang="en-US" sz="2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has highest launch rate</a:t>
            </a:r>
          </a:p>
        </p:txBody>
      </p:sp>
      <p:pic>
        <p:nvPicPr>
          <p:cNvPr id="4" name="Picture 3">
            <a:extLst>
              <a:ext uri="{FF2B5EF4-FFF2-40B4-BE49-F238E27FC236}">
                <a16:creationId xmlns:a16="http://schemas.microsoft.com/office/drawing/2014/main" id="{1FFA0966-F51E-FC0D-36D2-612186D6BED6}"/>
              </a:ext>
            </a:extLst>
          </p:cNvPr>
          <p:cNvPicPr>
            <a:picLocks noChangeAspect="1"/>
          </p:cNvPicPr>
          <p:nvPr/>
        </p:nvPicPr>
        <p:blipFill>
          <a:blip r:embed="rId3"/>
          <a:stretch>
            <a:fillRect/>
          </a:stretch>
        </p:blipFill>
        <p:spPr>
          <a:xfrm>
            <a:off x="6384260" y="1571669"/>
            <a:ext cx="5401705" cy="424874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95733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 shows the success rate compared to payload mass FT has high success rate with payload mass below 6000kg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2" name="Picture 1">
            <a:extLst>
              <a:ext uri="{FF2B5EF4-FFF2-40B4-BE49-F238E27FC236}">
                <a16:creationId xmlns:a16="http://schemas.microsoft.com/office/drawing/2014/main" id="{8B096EE6-AF6D-1490-27E4-C9B39C959090}"/>
              </a:ext>
            </a:extLst>
          </p:cNvPr>
          <p:cNvPicPr>
            <a:picLocks noChangeAspect="1"/>
          </p:cNvPicPr>
          <p:nvPr/>
        </p:nvPicPr>
        <p:blipFill>
          <a:blip r:embed="rId3"/>
          <a:stretch>
            <a:fillRect/>
          </a:stretch>
        </p:blipFill>
        <p:spPr>
          <a:xfrm>
            <a:off x="1198136" y="2782957"/>
            <a:ext cx="9558411" cy="34087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Visualized all the models via bar graph and took the observation that Decision tree has the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4012774-D70B-7AEE-4351-E84315C431AE}"/>
              </a:ext>
            </a:extLst>
          </p:cNvPr>
          <p:cNvPicPr>
            <a:picLocks noChangeAspect="1"/>
          </p:cNvPicPr>
          <p:nvPr/>
        </p:nvPicPr>
        <p:blipFill>
          <a:blip r:embed="rId3"/>
          <a:stretch>
            <a:fillRect/>
          </a:stretch>
        </p:blipFill>
        <p:spPr>
          <a:xfrm>
            <a:off x="6515928" y="1261575"/>
            <a:ext cx="5143500" cy="50577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10302" cy="3811588"/>
          </a:xfrm>
          <a:prstGeom prst="rect">
            <a:avLst/>
          </a:prstGeom>
        </p:spPr>
        <p:txBody>
          <a:bodyPr>
            <a:normAutofit/>
          </a:bodyPr>
          <a:lstStyle/>
          <a:p>
            <a:pPr>
              <a:lnSpc>
                <a:spcPct val="100000"/>
              </a:lnSpc>
              <a:spcBef>
                <a:spcPts val="1400"/>
              </a:spcBef>
            </a:pPr>
            <a:r>
              <a:rPr lang="en-US" sz="1600" dirty="0">
                <a:latin typeface="Abadi" panose="020B0604020104020204" pitchFamily="34" charset="0"/>
              </a:rPr>
              <a:t>The confusion matrix for the decision tree model indicates the highest accuracy, with the primary issue being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AC5E8CD6-C3CF-AB76-3997-55492286A566}"/>
              </a:ext>
            </a:extLst>
          </p:cNvPr>
          <p:cNvPicPr>
            <a:picLocks noChangeAspect="1"/>
          </p:cNvPicPr>
          <p:nvPr/>
        </p:nvPicPr>
        <p:blipFill>
          <a:blip r:embed="rId3"/>
          <a:stretch>
            <a:fillRect/>
          </a:stretch>
        </p:blipFill>
        <p:spPr>
          <a:xfrm>
            <a:off x="6874152" y="1891277"/>
            <a:ext cx="4894505" cy="368947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Content Placeholder 2">
            <a:extLst>
              <a:ext uri="{FF2B5EF4-FFF2-40B4-BE49-F238E27FC236}">
                <a16:creationId xmlns:a16="http://schemas.microsoft.com/office/drawing/2014/main" id="{14087533-2A1A-21FC-6761-E954354A376F}"/>
              </a:ext>
            </a:extLst>
          </p:cNvPr>
          <p:cNvSpPr>
            <a:spLocks noGrp="1" noChangeArrowheads="1"/>
          </p:cNvSpPr>
          <p:nvPr>
            <p:ph sz="half" idx="4294967295"/>
          </p:nvPr>
        </p:nvSpPr>
        <p:spPr bwMode="auto">
          <a:xfrm>
            <a:off x="516835" y="1794062"/>
            <a:ext cx="1040861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The Decision Tree Model is the most effective algorithm for this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Launches with lighter payloads tend to have better outcomes compared to heavier payloads.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Most launch sites are located near the Equator and close to the coast.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The success rate of launches has increased over the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KSC LC-39A has the highest success rate among all launch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The orbits ES-L1, GEO, HEO, and SSO have achieved a 100% success rate. </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232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Filtered the data</a:t>
            </a:r>
          </a:p>
          <a:p>
            <a:pPr lvl="1">
              <a:lnSpc>
                <a:spcPct val="120000"/>
              </a:lnSpc>
              <a:spcBef>
                <a:spcPts val="1400"/>
              </a:spcBef>
            </a:pPr>
            <a:r>
              <a:rPr lang="en-US" sz="7600" dirty="0">
                <a:solidFill>
                  <a:schemeClr val="bg2">
                    <a:lumMod val="50000"/>
                  </a:schemeClr>
                </a:solidFill>
                <a:latin typeface="Abadi"/>
              </a:rPr>
              <a:t>Dealt with missing values and used one Hot Encoding to prepare the data to a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 tuned and evaluated the classification models to ensure the best results were gotten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7573"/>
            <a:ext cx="10515600" cy="4351338"/>
          </a:xfrm>
          <a:prstGeom prst="rect">
            <a:avLst/>
          </a:prstGeom>
        </p:spPr>
        <p:txBody>
          <a:bodyPr/>
          <a:lstStyle/>
          <a:p>
            <a:pPr>
              <a:lnSpc>
                <a:spcPct val="100000"/>
              </a:lnSpc>
              <a:spcBef>
                <a:spcPts val="1400"/>
              </a:spcBef>
            </a:pPr>
            <a:r>
              <a:rPr lang="en-US" sz="1600" dirty="0">
                <a:latin typeface="Abadi" panose="020B0604020104020204" pitchFamily="34" charset="0"/>
              </a:rPr>
              <a:t>To collect comprehensive information about the launches for detailed analysis, we used a combination of API requests from the SpaceX REST API and web scraping from SpaceX's Wikipedia page. The data columns obtained from the SpaceX REST API include: </a:t>
            </a:r>
            <a:r>
              <a:rPr lang="en-US" sz="1600" dirty="0" err="1">
                <a:latin typeface="Abadi" panose="020B0604020104020204" pitchFamily="34" charset="0"/>
              </a:rPr>
              <a:t>FlightNumber</a:t>
            </a:r>
            <a:r>
              <a:rPr lang="en-US" sz="1600" dirty="0">
                <a:latin typeface="Abadi" panose="020B0604020104020204" pitchFamily="34" charset="0"/>
              </a:rPr>
              <a:t>, Date, </a:t>
            </a:r>
            <a:r>
              <a:rPr lang="en-US" sz="1600" dirty="0" err="1">
                <a:latin typeface="Abadi" panose="020B0604020104020204" pitchFamily="34" charset="0"/>
              </a:rPr>
              <a:t>BoosterVersion</a:t>
            </a:r>
            <a:r>
              <a:rPr lang="en-US" sz="1600" dirty="0">
                <a:latin typeface="Abadi" panose="020B0604020104020204" pitchFamily="34" charset="0"/>
              </a:rPr>
              <a:t>, </a:t>
            </a:r>
            <a:r>
              <a:rPr lang="en-US" sz="1600" dirty="0" err="1">
                <a:latin typeface="Abadi" panose="020B0604020104020204" pitchFamily="34" charset="0"/>
              </a:rPr>
              <a:t>PayloadMass</a:t>
            </a:r>
            <a:r>
              <a:rPr lang="en-US" sz="1600" dirty="0">
                <a:latin typeface="Abadi" panose="020B0604020104020204" pitchFamily="34" charset="0"/>
              </a:rPr>
              <a:t>, Orbit, </a:t>
            </a:r>
            <a:r>
              <a:rPr lang="en-US" sz="1600" dirty="0" err="1">
                <a:latin typeface="Abadi" panose="020B0604020104020204" pitchFamily="34" charset="0"/>
              </a:rPr>
              <a:t>LaunchSite</a:t>
            </a:r>
            <a:r>
              <a:rPr lang="en-US" sz="1600" dirty="0">
                <a:latin typeface="Abadi" panose="020B0604020104020204" pitchFamily="34" charset="0"/>
              </a:rPr>
              <a:t>, Outcome, Flights, </a:t>
            </a:r>
            <a:r>
              <a:rPr lang="en-US" sz="1600" dirty="0" err="1">
                <a:latin typeface="Abadi" panose="020B0604020104020204" pitchFamily="34" charset="0"/>
              </a:rPr>
              <a:t>GridFins</a:t>
            </a:r>
            <a:r>
              <a:rPr lang="en-US" sz="1600" dirty="0">
                <a:latin typeface="Abadi" panose="020B0604020104020204" pitchFamily="34" charset="0"/>
              </a:rPr>
              <a:t>, Reused, Legs, </a:t>
            </a:r>
            <a:r>
              <a:rPr lang="en-US" sz="1600" dirty="0" err="1">
                <a:latin typeface="Abadi" panose="020B0604020104020204" pitchFamily="34" charset="0"/>
              </a:rPr>
              <a:t>LandingPad</a:t>
            </a:r>
            <a:r>
              <a:rPr lang="en-US" sz="1600" dirty="0">
                <a:latin typeface="Abadi" panose="020B0604020104020204" pitchFamily="34" charset="0"/>
              </a:rPr>
              <a:t>, Block, </a:t>
            </a:r>
            <a:r>
              <a:rPr lang="en-US" sz="1600" dirty="0" err="1">
                <a:latin typeface="Abadi" panose="020B0604020104020204" pitchFamily="34" charset="0"/>
              </a:rPr>
              <a:t>ReusedCount</a:t>
            </a:r>
            <a:r>
              <a:rPr lang="en-US" sz="1600" dirty="0">
                <a:latin typeface="Abadi" panose="020B0604020104020204" pitchFamily="34" charset="0"/>
              </a:rPr>
              <a:t>, Serial, Longitude, and Latitude. The data columns obtained from Wikipedia web scraping include: Flight No., Launch site, Payload, </a:t>
            </a:r>
            <a:r>
              <a:rPr lang="en-US" sz="1600" dirty="0" err="1">
                <a:latin typeface="Abadi" panose="020B0604020104020204" pitchFamily="34" charset="0"/>
              </a:rPr>
              <a:t>PayloadMass</a:t>
            </a:r>
            <a:r>
              <a:rPr lang="en-US" sz="1600" dirty="0">
                <a:latin typeface="Abadi" panose="020B0604020104020204" pitchFamily="34" charset="0"/>
              </a:rPr>
              <a:t>, Orbit, Customer, Launch outcome, Version Booster, Booster landing, Date, and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52991" y="2346877"/>
            <a:ext cx="5371340"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https://github.com/Pratyush-bit69/ibmcapstone-datascience/blob/main/jupyter-labs-spacex-data-collection-api.ipynb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B3BB4FEF-8369-0C95-061B-11409C3C66F9}"/>
              </a:ext>
            </a:extLst>
          </p:cNvPr>
          <p:cNvPicPr>
            <a:picLocks noChangeAspect="1"/>
          </p:cNvPicPr>
          <p:nvPr/>
        </p:nvPicPr>
        <p:blipFill>
          <a:blip r:embed="rId3"/>
          <a:stretch>
            <a:fillRect/>
          </a:stretch>
        </p:blipFill>
        <p:spPr>
          <a:xfrm>
            <a:off x="5910262" y="1635068"/>
            <a:ext cx="5461001" cy="446755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51619" y="4952206"/>
            <a:ext cx="9901303"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https://github.com/Pratyush-bit69/ibmcapstone-datascience/blob/main/jupyter-labs-webscraping.ipynb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774BE9CD-0996-E1FC-E4B2-DBC6D7834A2A}"/>
              </a:ext>
            </a:extLst>
          </p:cNvPr>
          <p:cNvPicPr>
            <a:picLocks noChangeAspect="1"/>
          </p:cNvPicPr>
          <p:nvPr/>
        </p:nvPicPr>
        <p:blipFill>
          <a:blip r:embed="rId3"/>
          <a:stretch>
            <a:fillRect/>
          </a:stretch>
        </p:blipFill>
        <p:spPr>
          <a:xfrm>
            <a:off x="770011" y="1392500"/>
            <a:ext cx="10515600" cy="359694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165</TotalTime>
  <Words>2546</Words>
  <Application>Microsoft Office PowerPoint</Application>
  <PresentationFormat>Widescreen</PresentationFormat>
  <Paragraphs>222</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Durgesh Nandan</cp:lastModifiedBy>
  <cp:revision>211</cp:revision>
  <dcterms:created xsi:type="dcterms:W3CDTF">2021-04-29T18:58:34Z</dcterms:created>
  <dcterms:modified xsi:type="dcterms:W3CDTF">2024-07-31T18:15:31Z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